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80" r:id="rId2"/>
    <p:sldId id="257" r:id="rId3"/>
    <p:sldId id="303" r:id="rId4"/>
    <p:sldId id="304" r:id="rId5"/>
    <p:sldId id="307" r:id="rId6"/>
    <p:sldId id="305" r:id="rId7"/>
    <p:sldId id="306" r:id="rId8"/>
    <p:sldId id="298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宋刻本字体" panose="02000000000000000000" pitchFamily="2" charset="-122"/>
      <p:regular r:id="rId17"/>
    </p:embeddedFont>
    <p:embeddedFont>
      <p:font typeface="造字工房尚黑 G0v1 常规体" pitchFamily="50" charset="-122"/>
      <p:regular r:id="rId18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46970"/>
    <a:srgbClr val="948A54"/>
    <a:srgbClr val="558ED5"/>
    <a:srgbClr val="67D993"/>
    <a:srgbClr val="E6E7E8"/>
    <a:srgbClr val="95B3D7"/>
    <a:srgbClr val="00B0F0"/>
    <a:srgbClr val="E6E7E7"/>
    <a:srgbClr val="E7E9E9"/>
    <a:srgbClr val="E8E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77" autoAdjust="0"/>
    <p:restoredTop sz="94660"/>
  </p:normalViewPr>
  <p:slideViewPr>
    <p:cSldViewPr>
      <p:cViewPr varScale="1">
        <p:scale>
          <a:sx n="114" d="100"/>
          <a:sy n="114" d="100"/>
        </p:scale>
        <p:origin x="653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F8FFDD2-1A1E-44E5-BE00-DBD3A6DB0D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EFE5B0-B370-4BA1-AB3E-C78DFE12E96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74BE35D6-6DE2-47AC-978D-BE9C69430CFE}" type="datetimeFigureOut">
              <a:rPr lang="zh-CN" altLang="en-US"/>
              <a:pPr>
                <a:defRPr/>
              </a:pPr>
              <a:t>2020-10-25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4880CDA7-17B4-41D7-8A9D-07049C8B5D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6D69BAB9-AAA8-477F-B3CA-2C9B3F9D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二级</a:t>
            </a:r>
          </a:p>
          <a:p>
            <a:pPr lvl="2"/>
            <a:r>
              <a:rPr lang="zh-CN" altLang="en-US" noProof="0"/>
              <a:t>三级</a:t>
            </a:r>
          </a:p>
          <a:p>
            <a:pPr lvl="3"/>
            <a:r>
              <a:rPr lang="zh-CN" altLang="en-US" noProof="0"/>
              <a:t>四级</a:t>
            </a:r>
          </a:p>
          <a:p>
            <a:pPr lvl="4"/>
            <a:r>
              <a:rPr lang="zh-CN" altLang="en-US" noProof="0"/>
              <a:t>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441DEE-F68F-46B7-BBE8-0F5F154B59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5BC21A-F6E5-4D44-A3CB-245361EAE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972847BC-EF89-49B7-8085-4B01D2FA24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929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9270C3-F1BF-4FA2-8CFD-539BF3D843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94B671-1EA4-4C5D-9739-1902A6041892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2156F1-08C7-4963-9E3E-C4BA794D178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FD7B2E-A319-4C71-9768-273531008FD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9E7CA1-2622-4EAC-B874-D158C8549F6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59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A41A14-398E-45F2-83FE-A504B4BC1F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AF3BCF-6D58-43B2-BB4A-12852EE28331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BCB9A5-BCD2-403A-B29D-75B4702EA4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6E9A0-4325-48A9-A1FF-16A53D8171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C5A707-6DFF-4562-B1F4-BD79A74C98A2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654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09AA37-548B-4AAE-86DA-00B911E49A9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211B81-A5AF-4084-87CB-4840C97BF2AC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801E8C-2E23-45D8-9CAC-4A0E3D7903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E79C4A-65AF-4E48-864D-162D5C8599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2DB756-7D33-48A1-A959-0271693AAB80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294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68B64F-2BF2-443A-9361-4E6EEC2CD5D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E52330-34D4-45FC-B865-885F06F3C99B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2935FE-2EBF-4537-8CFA-F900855184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FDFD71-A4E8-45AC-87E7-745E563FE4E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E90DA8-336B-4093-9CFD-E01346D5F34A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674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90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90" y="3441700"/>
            <a:ext cx="7886700" cy="1125538"/>
          </a:xfrm>
        </p:spPr>
        <p:txBody>
          <a:bodyPr/>
          <a:lstStyle>
            <a:lvl1pPr marL="0" indent="0">
              <a:buNone/>
              <a:defRPr sz="2400"/>
            </a:lvl1pPr>
            <a:lvl2pPr marL="457189" indent="0">
              <a:buNone/>
              <a:defRPr sz="2000"/>
            </a:lvl2pPr>
            <a:lvl3pPr marL="914377" indent="0">
              <a:buNone/>
              <a:defRPr sz="18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E19775-ED94-46CF-B020-6A38906BDE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300075-A5CB-42FA-84B7-CEDB243D4B4A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547F30-21FE-4F78-9E6A-0BCCF7BED9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54BC97-DA82-4079-9B55-441259B9F4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A5C8F4-A2BA-408C-A41B-A188A1B89A7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9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4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4"/>
            <a:ext cx="4038600" cy="33940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481331A-9BA1-4BD3-88C1-690416E626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DA0C99-338F-469F-953B-0213913A062A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B904EE43-F4C7-478A-9032-B71DA521A99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EABD503D-3AC2-4648-A693-018E80FD84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3EFBB6-6A8B-4151-835D-0AF45977F6A7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895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274642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41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41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1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1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3EBE6D1F-7D59-458D-9239-942BB450D5E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26D986-4C6F-4353-9588-BDDCC258633B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E13654C1-1F8C-49E7-A811-C460EE3AAE9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62509F65-CA7E-474E-A219-4D5BC129644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07BF9D-6213-48AB-A142-A4C3A5CED4C1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409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6433251E-E9F9-4A52-AD08-814DAE5860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48CB3D-FCC0-49F7-9DC9-9281EC4FCCF9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A1394CA-4BBB-45CC-A1A8-34108385B1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2FD20A2-487D-40CE-9019-1BD7DD5428A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C2D693-FA33-46FB-850C-55AC8F667ABE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4269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647DC905-379E-4435-AEC4-B36331C6DEB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0EF9B3-A9E0-4D05-80AD-A35EACAC3D53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829D7189-50C1-46CD-A2D1-55324D5B501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6284DF7D-8F59-4C60-A268-0CF07846A5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A6DE38-7286-4EE6-B87D-74CF275E232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01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1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90" y="741367"/>
            <a:ext cx="4629151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1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63331DBB-3B39-49E4-A452-20F3DF0E9B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BCFAA6-C52E-4045-B2CB-313CC077291B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085C637-8422-48B3-9C37-C550453921F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30DE1F79-E382-4DB0-BA89-58E216E45C6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8F8E85-2F62-4F9E-9E34-72B0DABD3636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768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41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90" y="741367"/>
            <a:ext cx="4629151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41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8521F45B-D96A-4595-AA97-6A24C9B4184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161078-49A9-4ED5-BC6D-D5D83948B337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31D8D1E-CAD2-4546-943A-25F4E02AE9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337292DD-7478-4922-9D58-D4E36BCC40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92E45D-3644-4488-ABEC-A1148007D825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858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04892B05-6D6F-4BE5-B6BD-E9843615722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A29E1E1D-BAC5-4F9F-AA21-BEE4E3DFC8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CDFC81B0-2F69-4A7D-B522-777B9A7C3C9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767263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58BC818-14A4-4B95-8334-45B1D591F919}" type="datetime1">
              <a:rPr lang="zh-CN" altLang="en-US"/>
              <a:pPr>
                <a:defRPr/>
              </a:pPr>
              <a:t>2020-10-25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542446D5-0A03-4BD3-9629-6600A0B45E1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767263"/>
            <a:ext cx="2895600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02029C32-887E-4823-A497-FDFB20953E9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767263"/>
            <a:ext cx="2133600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016DAD6-6498-454F-A486-C93342B268EC}" type="slidenum">
              <a:rPr lang="zh-CN" altLang="en-US"/>
              <a:pPr>
                <a:defRPr/>
              </a:pPr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marL="912813" indent="-912813"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marL="912813" indent="-912813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marL="912813" indent="-912813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marL="912813" indent="-912813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marL="912813" indent="-912813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1371566" indent="-914377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1828754" indent="-914377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2285943" indent="-914377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2743131" indent="-914377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1313" indent="-3413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1363" indent="-28416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598613" indent="-2270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5813" indent="-2270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5">
            <a:extLst>
              <a:ext uri="{FF2B5EF4-FFF2-40B4-BE49-F238E27FC236}">
                <a16:creationId xmlns:a16="http://schemas.microsoft.com/office/drawing/2014/main" id="{B7B17CEE-AA4E-497C-82BA-5D281F8935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700" y="262593"/>
            <a:ext cx="701675" cy="701675"/>
          </a:xfrm>
          <a:prstGeom prst="rect">
            <a:avLst/>
          </a:prstGeom>
          <a:solidFill>
            <a:srgbClr val="F2A8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椭圆 7">
            <a:extLst>
              <a:ext uri="{FF2B5EF4-FFF2-40B4-BE49-F238E27FC236}">
                <a16:creationId xmlns:a16="http://schemas.microsoft.com/office/drawing/2014/main" id="{24C4EF6C-859C-424E-A829-C6BCBEE519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688" y="273706"/>
            <a:ext cx="738187" cy="736600"/>
          </a:xfrm>
          <a:prstGeom prst="ellipse">
            <a:avLst/>
          </a:prstGeom>
          <a:solidFill>
            <a:srgbClr val="6BF2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6" name="等腰三角形 8">
            <a:extLst>
              <a:ext uri="{FF2B5EF4-FFF2-40B4-BE49-F238E27FC236}">
                <a16:creationId xmlns:a16="http://schemas.microsoft.com/office/drawing/2014/main" id="{5A38A095-64FC-4E79-80EB-EE647359C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7838" y="272118"/>
            <a:ext cx="792162" cy="682625"/>
          </a:xfrm>
          <a:prstGeom prst="triangle">
            <a:avLst>
              <a:gd name="adj" fmla="val 50000"/>
            </a:avLst>
          </a:prstGeom>
          <a:solidFill>
            <a:srgbClr val="FA97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7" name="矩形 1">
            <a:extLst>
              <a:ext uri="{FF2B5EF4-FFF2-40B4-BE49-F238E27FC236}">
                <a16:creationId xmlns:a16="http://schemas.microsoft.com/office/drawing/2014/main" id="{45882EAC-3138-4185-891E-7773364F5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526" y="3300134"/>
            <a:ext cx="596339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主讲：芦志广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美工：胡钧耀  刘雄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资料收集：周渝晋 潘林越 赵哲萱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2020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年</a:t>
            </a:r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10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月</a:t>
            </a:r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26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日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sp>
        <p:nvSpPr>
          <p:cNvPr id="3078" name="标题 1">
            <a:extLst>
              <a:ext uri="{FF2B5EF4-FFF2-40B4-BE49-F238E27FC236}">
                <a16:creationId xmlns:a16="http://schemas.microsoft.com/office/drawing/2014/main" id="{B0A830DE-F8B6-4025-B3E9-8A8FD36A4542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>
          <a:xfrm>
            <a:off x="1043755" y="1364103"/>
            <a:ext cx="7183437" cy="1700212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r>
              <a:rPr lang="zh-CN" altLang="en-US" sz="4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  <a:t>组合逻辑电路的设计</a:t>
            </a:r>
            <a:br>
              <a:rPr lang="en-US" altLang="zh-CN" sz="4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</a:br>
            <a:r>
              <a:rPr lang="zh-CN" altLang="en-US" sz="32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  <a:t>小组展示</a:t>
            </a:r>
            <a:endParaRPr lang="zh-CN" altLang="en-US" sz="4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  <a:sym typeface="+mn-ea"/>
            </a:endParaRP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F028E8AE-901A-49A8-A7BD-C124874A43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6143091" y="2564251"/>
            <a:ext cx="2893219" cy="2571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>
            <a:extLst>
              <a:ext uri="{FF2B5EF4-FFF2-40B4-BE49-F238E27FC236}">
                <a16:creationId xmlns:a16="http://schemas.microsoft.com/office/drawing/2014/main" id="{5A462AA6-4575-4F95-902A-8C6D3CEFB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50659" y="1229887"/>
            <a:ext cx="2978995" cy="289974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4847290" cy="830997"/>
            <a:chOff x="0" y="351599"/>
            <a:chExt cx="4847290" cy="877656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019550" cy="8776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回顾知识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Review</a:t>
              </a: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0C9953CC-99E6-44B7-80AD-A55261D0E52C}"/>
              </a:ext>
            </a:extLst>
          </p:cNvPr>
          <p:cNvSpPr txBox="1"/>
          <p:nvPr/>
        </p:nvSpPr>
        <p:spPr>
          <a:xfrm>
            <a:off x="611725" y="1563680"/>
            <a:ext cx="4608320" cy="2345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Q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：组合逻辑电路设计的步骤如何？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：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(1) 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由实际逻辑问题列逻辑状态表；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(2) 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由状态表写出逻辑表达式；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(3) 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化简、变换输出逻辑表达式；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(4) 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画出逻辑图。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862CC4D-A8B1-4527-AC11-6888BEC3A5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6" t="860" r="13413" b="12527"/>
          <a:stretch/>
        </p:blipFill>
        <p:spPr>
          <a:xfrm>
            <a:off x="5508065" y="1491675"/>
            <a:ext cx="2808195" cy="2808195"/>
          </a:xfrm>
          <a:prstGeom prst="rect">
            <a:avLst/>
          </a:prstGeom>
          <a:noFill/>
          <a:ln w="88900" cap="sq">
            <a:noFill/>
            <a:miter lim="800000"/>
          </a:ln>
          <a:effectLst>
            <a:outerShdw sx="1000" sy="1000" algn="tl" rotWithShape="0">
              <a:srgbClr val="000000"/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contourClr>
              <a:srgbClr val="FFFFFF"/>
            </a:contourClr>
          </a:sp3d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4847290" cy="830997"/>
            <a:chOff x="0" y="351599"/>
            <a:chExt cx="4847290" cy="877655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019550" cy="8776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问题提出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Question</a:t>
              </a: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0C9953CC-99E6-44B7-80AD-A55261D0E52C}"/>
              </a:ext>
            </a:extLst>
          </p:cNvPr>
          <p:cNvSpPr txBox="1"/>
          <p:nvPr/>
        </p:nvSpPr>
        <p:spPr>
          <a:xfrm>
            <a:off x="617155" y="1563680"/>
            <a:ext cx="4230135" cy="2806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Q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：四个室友去教室自习，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在教室内从来不讲话，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B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和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D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只有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在场时才讲话，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C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始终讲话，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试用与非门和非门，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试求教室内无人讲话的条件。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64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4847290" cy="830997"/>
            <a:chOff x="0" y="351599"/>
            <a:chExt cx="4847290" cy="877656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019550" cy="8776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列出逻辑状态表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Logic State Table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BBDCD3C-CE0F-4C9F-A133-7E84B37D667D}"/>
              </a:ext>
            </a:extLst>
          </p:cNvPr>
          <p:cNvSpPr txBox="1"/>
          <p:nvPr/>
        </p:nvSpPr>
        <p:spPr>
          <a:xfrm>
            <a:off x="617155" y="1563680"/>
            <a:ext cx="4230135" cy="2806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Q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：四个室友去教室自习，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在教室内从来不讲话，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B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和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D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只有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在场时才讲话，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C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始终讲话，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试用与非门和非门，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试求教室内无人讲话的条件。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3EB783-9A98-4150-8A2B-E50B1673DB95}"/>
              </a:ext>
            </a:extLst>
          </p:cNvPr>
          <p:cNvSpPr txBox="1"/>
          <p:nvPr/>
        </p:nvSpPr>
        <p:spPr>
          <a:xfrm>
            <a:off x="4355985" y="1545310"/>
            <a:ext cx="2808195" cy="498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输入？输出？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30F2CF-2A38-4561-8F9C-9E0D2EAF329F}"/>
              </a:ext>
            </a:extLst>
          </p:cNvPr>
          <p:cNvSpPr txBox="1"/>
          <p:nvPr/>
        </p:nvSpPr>
        <p:spPr>
          <a:xfrm>
            <a:off x="4355985" y="2025345"/>
            <a:ext cx="4968345" cy="1883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输入：在教室为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谢邀，人在博四，刚进教室。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输出：无人讲话为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（当然也可以选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0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，之后用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Y=……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表示）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05EB5F4-6C16-431C-841D-16E160503721}"/>
              </a:ext>
            </a:extLst>
          </p:cNvPr>
          <p:cNvCxnSpPr/>
          <p:nvPr/>
        </p:nvCxnSpPr>
        <p:spPr bwMode="auto">
          <a:xfrm>
            <a:off x="7380195" y="3516511"/>
            <a:ext cx="144010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02035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4847290" cy="830997"/>
            <a:chOff x="0" y="351599"/>
            <a:chExt cx="4847290" cy="877656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019550" cy="8776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列出逻辑状态表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Logic State Table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BBDCD3C-CE0F-4C9F-A133-7E84B37D667D}"/>
              </a:ext>
            </a:extLst>
          </p:cNvPr>
          <p:cNvSpPr txBox="1"/>
          <p:nvPr/>
        </p:nvSpPr>
        <p:spPr>
          <a:xfrm>
            <a:off x="3131900" y="292170"/>
            <a:ext cx="5846530" cy="960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从不讲，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B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和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D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只有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在才讲，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始终讲，求无人讲。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输入：在教室为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。输出：无人讲话为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graphicFrame>
        <p:nvGraphicFramePr>
          <p:cNvPr id="15" name="表格 15">
            <a:extLst>
              <a:ext uri="{FF2B5EF4-FFF2-40B4-BE49-F238E27FC236}">
                <a16:creationId xmlns:a16="http://schemas.microsoft.com/office/drawing/2014/main" id="{C54D78FA-00A3-4028-95B5-66C166A77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743860"/>
              </p:ext>
            </p:extLst>
          </p:nvPr>
        </p:nvGraphicFramePr>
        <p:xfrm>
          <a:off x="342246" y="1446056"/>
          <a:ext cx="2768644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0660">
                  <a:extLst>
                    <a:ext uri="{9D8B030D-6E8A-4147-A177-3AD203B41FA5}">
                      <a16:colId xmlns:a16="http://schemas.microsoft.com/office/drawing/2014/main" val="1769204021"/>
                    </a:ext>
                  </a:extLst>
                </a:gridCol>
                <a:gridCol w="551996">
                  <a:extLst>
                    <a:ext uri="{9D8B030D-6E8A-4147-A177-3AD203B41FA5}">
                      <a16:colId xmlns:a16="http://schemas.microsoft.com/office/drawing/2014/main" val="2263512840"/>
                    </a:ext>
                  </a:extLst>
                </a:gridCol>
                <a:gridCol w="551996">
                  <a:extLst>
                    <a:ext uri="{9D8B030D-6E8A-4147-A177-3AD203B41FA5}">
                      <a16:colId xmlns:a16="http://schemas.microsoft.com/office/drawing/2014/main" val="3664841819"/>
                    </a:ext>
                  </a:extLst>
                </a:gridCol>
                <a:gridCol w="551996">
                  <a:extLst>
                    <a:ext uri="{9D8B030D-6E8A-4147-A177-3AD203B41FA5}">
                      <a16:colId xmlns:a16="http://schemas.microsoft.com/office/drawing/2014/main" val="2358974269"/>
                    </a:ext>
                  </a:extLst>
                </a:gridCol>
                <a:gridCol w="551996">
                  <a:extLst>
                    <a:ext uri="{9D8B030D-6E8A-4147-A177-3AD203B41FA5}">
                      <a16:colId xmlns:a16="http://schemas.microsoft.com/office/drawing/2014/main" val="2389068416"/>
                    </a:ext>
                  </a:extLst>
                </a:gridCol>
              </a:tblGrid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370330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6566850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2561941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1022095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8713315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56878264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476091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9161765"/>
                  </a:ext>
                </a:extLst>
              </a:tr>
              <a:tr h="2220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10797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0E44215-3EB6-488E-A1D1-1DF2B92845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4832882"/>
              </p:ext>
            </p:extLst>
          </p:nvPr>
        </p:nvGraphicFramePr>
        <p:xfrm>
          <a:off x="3187699" y="1446056"/>
          <a:ext cx="2768601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57">
                  <a:extLst>
                    <a:ext uri="{9D8B030D-6E8A-4147-A177-3AD203B41FA5}">
                      <a16:colId xmlns:a16="http://schemas.microsoft.com/office/drawing/2014/main" val="269747140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8423658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158855383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2151701949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791426595"/>
                    </a:ext>
                  </a:extLst>
                </a:gridCol>
              </a:tblGrid>
              <a:tr h="36360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556003"/>
                  </a:ext>
                </a:extLst>
              </a:tr>
              <a:tr h="363601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526025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617317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398625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18198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886245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0879941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9836622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altLang="zh-CN" sz="18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9451435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2E5AC2BD-744E-4B2C-B8D4-0FA73301A5E2}"/>
              </a:ext>
            </a:extLst>
          </p:cNvPr>
          <p:cNvSpPr txBox="1"/>
          <p:nvPr/>
        </p:nvSpPr>
        <p:spPr>
          <a:xfrm>
            <a:off x="6738759" y="1129725"/>
            <a:ext cx="463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能不能写的再简单点？</a:t>
            </a:r>
            <a:endParaRPr lang="zh-CN" altLang="en-US" dirty="0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EAA7F777-7C03-4F5C-830D-6C85C96E12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6748366"/>
              </p:ext>
            </p:extLst>
          </p:nvPr>
        </p:nvGraphicFramePr>
        <p:xfrm>
          <a:off x="6075095" y="1451437"/>
          <a:ext cx="276860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57">
                  <a:extLst>
                    <a:ext uri="{9D8B030D-6E8A-4147-A177-3AD203B41FA5}">
                      <a16:colId xmlns:a16="http://schemas.microsoft.com/office/drawing/2014/main" val="269747140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8423658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158855383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2151701949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791426595"/>
                    </a:ext>
                  </a:extLst>
                </a:gridCol>
              </a:tblGrid>
              <a:tr h="36360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556003"/>
                  </a:ext>
                </a:extLst>
              </a:tr>
              <a:tr h="363601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526025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617317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398625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18198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886245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0879941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ADB886A2-08A8-41E1-9836-4E37E284B38A}"/>
              </a:ext>
            </a:extLst>
          </p:cNvPr>
          <p:cNvSpPr txBox="1"/>
          <p:nvPr/>
        </p:nvSpPr>
        <p:spPr>
          <a:xfrm>
            <a:off x="6338812" y="4093755"/>
            <a:ext cx="2241165" cy="872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妙蛙种子吃着妙脆角</a:t>
            </a:r>
            <a:endParaRPr lang="en-US" altLang="zh-CN" sz="1800" dirty="0">
              <a:latin typeface="宋刻本字体" panose="02000000000000000000" pitchFamily="2" charset="-122"/>
              <a:ea typeface="宋刻本字体" panose="02000000000000000000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——</a:t>
            </a:r>
            <a:r>
              <a:rPr lang="zh-CN" altLang="en-US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妙啊！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635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4847290" cy="830997"/>
            <a:chOff x="0" y="351599"/>
            <a:chExt cx="4847290" cy="877656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019550" cy="8776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绘制卡诺图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Karnaugh Map</a:t>
              </a:r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C129DDC-2633-4900-80A7-D1309A6B7F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5965945"/>
              </p:ext>
            </p:extLst>
          </p:nvPr>
        </p:nvGraphicFramePr>
        <p:xfrm>
          <a:off x="702775" y="1419670"/>
          <a:ext cx="2768601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57">
                  <a:extLst>
                    <a:ext uri="{9D8B030D-6E8A-4147-A177-3AD203B41FA5}">
                      <a16:colId xmlns:a16="http://schemas.microsoft.com/office/drawing/2014/main" val="269747140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84236587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158855383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2151701949"/>
                    </a:ext>
                  </a:extLst>
                </a:gridCol>
                <a:gridCol w="550661">
                  <a:extLst>
                    <a:ext uri="{9D8B030D-6E8A-4147-A177-3AD203B41FA5}">
                      <a16:colId xmlns:a16="http://schemas.microsoft.com/office/drawing/2014/main" val="1791426595"/>
                    </a:ext>
                  </a:extLst>
                </a:gridCol>
              </a:tblGrid>
              <a:tr h="36360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D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556003"/>
                  </a:ext>
                </a:extLst>
              </a:tr>
              <a:tr h="363601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526025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617317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398625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181987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8862458"/>
                  </a:ext>
                </a:extLst>
              </a:tr>
              <a:tr h="221996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×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469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30879941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0696F79-6444-4440-AD69-A4FC183B45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7507979"/>
              </p:ext>
            </p:extLst>
          </p:nvPr>
        </p:nvGraphicFramePr>
        <p:xfrm>
          <a:off x="4067965" y="1187705"/>
          <a:ext cx="3324960" cy="3014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9688">
                  <a:extLst>
                    <a:ext uri="{9D8B030D-6E8A-4147-A177-3AD203B41FA5}">
                      <a16:colId xmlns:a16="http://schemas.microsoft.com/office/drawing/2014/main" val="2697471407"/>
                    </a:ext>
                  </a:extLst>
                </a:gridCol>
                <a:gridCol w="661318">
                  <a:extLst>
                    <a:ext uri="{9D8B030D-6E8A-4147-A177-3AD203B41FA5}">
                      <a16:colId xmlns:a16="http://schemas.microsoft.com/office/drawing/2014/main" val="84236587"/>
                    </a:ext>
                  </a:extLst>
                </a:gridCol>
                <a:gridCol w="661318">
                  <a:extLst>
                    <a:ext uri="{9D8B030D-6E8A-4147-A177-3AD203B41FA5}">
                      <a16:colId xmlns:a16="http://schemas.microsoft.com/office/drawing/2014/main" val="1158855383"/>
                    </a:ext>
                  </a:extLst>
                </a:gridCol>
                <a:gridCol w="661318">
                  <a:extLst>
                    <a:ext uri="{9D8B030D-6E8A-4147-A177-3AD203B41FA5}">
                      <a16:colId xmlns:a16="http://schemas.microsoft.com/office/drawing/2014/main" val="2151701949"/>
                    </a:ext>
                  </a:extLst>
                </a:gridCol>
                <a:gridCol w="661318">
                  <a:extLst>
                    <a:ext uri="{9D8B030D-6E8A-4147-A177-3AD203B41FA5}">
                      <a16:colId xmlns:a16="http://schemas.microsoft.com/office/drawing/2014/main" val="1791426595"/>
                    </a:ext>
                  </a:extLst>
                </a:gridCol>
              </a:tblGrid>
              <a:tr h="55749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CD\AB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00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01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556003"/>
                  </a:ext>
                </a:extLst>
              </a:tr>
              <a:tr h="593668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5260257"/>
                  </a:ext>
                </a:extLst>
              </a:tr>
              <a:tr h="593668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6173178"/>
                  </a:ext>
                </a:extLst>
              </a:tr>
              <a:tr h="593668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398625"/>
                  </a:ext>
                </a:extLst>
              </a:tr>
              <a:tr h="593668">
                <a:tc>
                  <a:txBody>
                    <a:bodyPr/>
                    <a:lstStyle/>
                    <a:p>
                      <a:pPr marL="0" algn="ctr" defTabSz="914377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697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8EA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181987"/>
                  </a:ext>
                </a:extLst>
              </a:tr>
            </a:tbl>
          </a:graphicData>
        </a:graphic>
      </p:graphicFrame>
      <p:sp>
        <p:nvSpPr>
          <p:cNvPr id="5" name="矩形: 圆角 4">
            <a:extLst>
              <a:ext uri="{FF2B5EF4-FFF2-40B4-BE49-F238E27FC236}">
                <a16:creationId xmlns:a16="http://schemas.microsoft.com/office/drawing/2014/main" id="{68467AA6-6E33-4A2C-84AA-997ABFDA615F}"/>
              </a:ext>
            </a:extLst>
          </p:cNvPr>
          <p:cNvSpPr/>
          <p:nvPr/>
        </p:nvSpPr>
        <p:spPr bwMode="auto">
          <a:xfrm>
            <a:off x="4860020" y="1931273"/>
            <a:ext cx="1080075" cy="1008070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0702BF10-6649-4101-A0AB-B1E440EB68AC}"/>
              </a:ext>
            </a:extLst>
          </p:cNvPr>
          <p:cNvSpPr/>
          <p:nvPr/>
        </p:nvSpPr>
        <p:spPr bwMode="auto">
          <a:xfrm>
            <a:off x="4788015" y="-156871"/>
            <a:ext cx="504036" cy="2434800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CC4C937-B2EE-4E99-8196-069D55BC5D59}"/>
              </a:ext>
            </a:extLst>
          </p:cNvPr>
          <p:cNvSpPr/>
          <p:nvPr/>
        </p:nvSpPr>
        <p:spPr bwMode="auto">
          <a:xfrm>
            <a:off x="4788015" y="3682911"/>
            <a:ext cx="504036" cy="1704602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A9D4072-95AF-4337-B652-29658C7262BD}"/>
              </a:ext>
            </a:extLst>
          </p:cNvPr>
          <p:cNvSpPr txBox="1"/>
          <p:nvPr/>
        </p:nvSpPr>
        <p:spPr>
          <a:xfrm>
            <a:off x="7633464" y="1861034"/>
            <a:ext cx="10065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Y=AC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59420C6-C09B-4BF3-B341-9480A7F1646B}"/>
              </a:ext>
            </a:extLst>
          </p:cNvPr>
          <p:cNvSpPr txBox="1"/>
          <p:nvPr/>
        </p:nvSpPr>
        <p:spPr>
          <a:xfrm>
            <a:off x="7625150" y="2520674"/>
            <a:ext cx="10479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Y=BCD</a:t>
            </a:r>
            <a:endParaRPr lang="zh-CN" altLang="en-US" dirty="0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388FF9E0-0548-42AF-A000-9BCFD2E33077}"/>
              </a:ext>
            </a:extLst>
          </p:cNvPr>
          <p:cNvSpPr/>
          <p:nvPr/>
        </p:nvSpPr>
        <p:spPr bwMode="auto">
          <a:xfrm>
            <a:off x="7525957" y="2436910"/>
            <a:ext cx="1047988" cy="502433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44E5E5C6-6379-4F76-90E0-7061E2171FC7}"/>
              </a:ext>
            </a:extLst>
          </p:cNvPr>
          <p:cNvSpPr/>
          <p:nvPr/>
        </p:nvSpPr>
        <p:spPr bwMode="auto">
          <a:xfrm>
            <a:off x="7513455" y="1773451"/>
            <a:ext cx="1047989" cy="502173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19295FF-BB56-42B2-930D-ED64E02477D2}"/>
              </a:ext>
            </a:extLst>
          </p:cNvPr>
          <p:cNvCxnSpPr>
            <a:cxnSpLocks/>
          </p:cNvCxnSpPr>
          <p:nvPr/>
        </p:nvCxnSpPr>
        <p:spPr bwMode="auto">
          <a:xfrm>
            <a:off x="7981488" y="2579318"/>
            <a:ext cx="11875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977D54D6-6DCF-423E-AB70-DE91AFD8AF08}"/>
              </a:ext>
            </a:extLst>
          </p:cNvPr>
          <p:cNvCxnSpPr>
            <a:cxnSpLocks/>
          </p:cNvCxnSpPr>
          <p:nvPr/>
        </p:nvCxnSpPr>
        <p:spPr bwMode="auto">
          <a:xfrm>
            <a:off x="8125498" y="2579318"/>
            <a:ext cx="11875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CF81F1D0-6601-4A5D-AD54-2C952DB03216}"/>
              </a:ext>
            </a:extLst>
          </p:cNvPr>
          <p:cNvCxnSpPr>
            <a:cxnSpLocks/>
          </p:cNvCxnSpPr>
          <p:nvPr/>
        </p:nvCxnSpPr>
        <p:spPr bwMode="auto">
          <a:xfrm>
            <a:off x="8269508" y="2579318"/>
            <a:ext cx="11875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DB90CC7-0E79-446B-BE30-70E7AC0248FE}"/>
              </a:ext>
            </a:extLst>
          </p:cNvPr>
          <p:cNvCxnSpPr>
            <a:cxnSpLocks/>
          </p:cNvCxnSpPr>
          <p:nvPr/>
        </p:nvCxnSpPr>
        <p:spPr bwMode="auto">
          <a:xfrm>
            <a:off x="8006741" y="1931273"/>
            <a:ext cx="11875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2C98FD71-80DD-408A-A9C2-420E78ADEF7D}"/>
              </a:ext>
            </a:extLst>
          </p:cNvPr>
          <p:cNvCxnSpPr>
            <a:cxnSpLocks/>
          </p:cNvCxnSpPr>
          <p:nvPr/>
        </p:nvCxnSpPr>
        <p:spPr bwMode="auto">
          <a:xfrm>
            <a:off x="8150751" y="1931273"/>
            <a:ext cx="118757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9FCC65DA-32A3-4F19-8916-D7B74B6F7E30}"/>
              </a:ext>
            </a:extLst>
          </p:cNvPr>
          <p:cNvCxnSpPr/>
          <p:nvPr/>
        </p:nvCxnSpPr>
        <p:spPr bwMode="auto">
          <a:xfrm>
            <a:off x="5076035" y="4083855"/>
            <a:ext cx="648045" cy="43203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4697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B6460AA2-DEAC-475D-B8A2-2A94A23025AB}"/>
              </a:ext>
            </a:extLst>
          </p:cNvPr>
          <p:cNvSpPr txBox="1"/>
          <p:nvPr/>
        </p:nvSpPr>
        <p:spPr>
          <a:xfrm>
            <a:off x="5747579" y="4535212"/>
            <a:ext cx="3072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小兄弟！你不是一个人！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850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8" grpId="0"/>
      <p:bldP spid="22" grpId="0"/>
      <p:bldP spid="17" grpId="0" animBg="1"/>
      <p:bldP spid="26" grpId="0" animBg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48A811B4-6C54-4422-9B92-77E7D64E51EF}"/>
              </a:ext>
            </a:extLst>
          </p:cNvPr>
          <p:cNvGrpSpPr/>
          <p:nvPr/>
        </p:nvGrpSpPr>
        <p:grpSpPr>
          <a:xfrm>
            <a:off x="0" y="356708"/>
            <a:ext cx="5652075" cy="830997"/>
            <a:chOff x="0" y="351599"/>
            <a:chExt cx="5652075" cy="877656"/>
          </a:xfrm>
          <a:solidFill>
            <a:schemeClr val="bg1">
              <a:alpha val="65000"/>
            </a:schemeClr>
          </a:solidFill>
        </p:grpSpPr>
        <p:sp>
          <p:nvSpPr>
            <p:cNvPr id="4104" name="矩形 1">
              <a:extLst>
                <a:ext uri="{FF2B5EF4-FFF2-40B4-BE49-F238E27FC236}">
                  <a16:creationId xmlns:a16="http://schemas.microsoft.com/office/drawing/2014/main" id="{AEA78720-99E9-48E5-9E48-786EDF84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47675"/>
              <a:ext cx="683730" cy="685505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105" name="TextBox 2">
              <a:extLst>
                <a:ext uri="{FF2B5EF4-FFF2-40B4-BE49-F238E27FC236}">
                  <a16:creationId xmlns:a16="http://schemas.microsoft.com/office/drawing/2014/main" id="{328CB4AF-DBA9-4EA7-A08D-D50238E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740" y="351599"/>
              <a:ext cx="4824335" cy="8776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写逻辑表达式与变式、画电路图</a:t>
              </a:r>
              <a:endParaRPr lang="en-US" altLang="zh-CN" sz="2400" dirty="0">
                <a:solidFill>
                  <a:srgbClr val="F4697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 dirty="0">
                  <a:solidFill>
                    <a:srgbClr val="F4697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Logic Expression &amp; Electric Graph</a:t>
              </a:r>
            </a:p>
          </p:txBody>
        </p:sp>
      </p:grp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73DFA900-BAB9-48A8-A447-F65CDF777DA9}"/>
              </a:ext>
            </a:extLst>
          </p:cNvPr>
          <p:cNvSpPr/>
          <p:nvPr/>
        </p:nvSpPr>
        <p:spPr bwMode="auto">
          <a:xfrm>
            <a:off x="480217" y="2077747"/>
            <a:ext cx="1047988" cy="502433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D7A6CA8-E643-47B1-B485-1469374BF963}"/>
              </a:ext>
            </a:extLst>
          </p:cNvPr>
          <p:cNvSpPr/>
          <p:nvPr/>
        </p:nvSpPr>
        <p:spPr bwMode="auto">
          <a:xfrm>
            <a:off x="467715" y="1414288"/>
            <a:ext cx="1047989" cy="502173"/>
          </a:xfrm>
          <a:prstGeom prst="roundRect">
            <a:avLst/>
          </a:prstGeom>
          <a:noFill/>
          <a:ln w="28575" cap="flat" cmpd="sng" algn="ctr">
            <a:solidFill>
              <a:srgbClr val="F4697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B4501A7-4E01-4047-A8F1-74F2ADEB6BD4}"/>
              </a:ext>
            </a:extLst>
          </p:cNvPr>
          <p:cNvGrpSpPr/>
          <p:nvPr/>
        </p:nvGrpSpPr>
        <p:grpSpPr>
          <a:xfrm>
            <a:off x="579410" y="2161511"/>
            <a:ext cx="1047988" cy="369332"/>
            <a:chOff x="579410" y="2161511"/>
            <a:chExt cx="1047988" cy="36933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7557F5E-6A82-4292-BEAC-593F2F4E7E23}"/>
                </a:ext>
              </a:extLst>
            </p:cNvPr>
            <p:cNvSpPr txBox="1"/>
            <p:nvPr/>
          </p:nvSpPr>
          <p:spPr>
            <a:xfrm>
              <a:off x="579410" y="2161511"/>
              <a:ext cx="10479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Y=BCD</a:t>
              </a:r>
              <a:endParaRPr lang="zh-CN" altLang="en-US" dirty="0"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14580CEA-ABEE-4BF8-A363-0B673094D3E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35748" y="2220155"/>
              <a:ext cx="118757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1435585C-118B-4664-BB52-182FC94A439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79758" y="2220155"/>
              <a:ext cx="118757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81FD57D2-97EC-44BF-982A-FF72430E39D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23768" y="2220155"/>
              <a:ext cx="118757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E402B55-D41B-4CA4-8932-0A3BBAB3448A}"/>
              </a:ext>
            </a:extLst>
          </p:cNvPr>
          <p:cNvGrpSpPr/>
          <p:nvPr/>
        </p:nvGrpSpPr>
        <p:grpSpPr>
          <a:xfrm>
            <a:off x="587724" y="1501871"/>
            <a:ext cx="1006501" cy="369332"/>
            <a:chOff x="587724" y="1501871"/>
            <a:chExt cx="1006501" cy="369332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66D2B716-4317-4ABD-8D8C-04CCD439EE73}"/>
                </a:ext>
              </a:extLst>
            </p:cNvPr>
            <p:cNvSpPr txBox="1"/>
            <p:nvPr/>
          </p:nvSpPr>
          <p:spPr>
            <a:xfrm>
              <a:off x="587724" y="1501871"/>
              <a:ext cx="100650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Y=AC</a:t>
              </a:r>
              <a:endParaRPr lang="zh-CN" altLang="en-US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8C90B50-F40C-4EFC-A7D1-7C22B24DBE0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61001" y="1572110"/>
              <a:ext cx="118757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38260ED8-7BB8-46CF-9A19-DCC3BE4C165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05011" y="1572110"/>
              <a:ext cx="118757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A726530-4BDC-46A8-8691-5FCACFAF6A7F}"/>
              </a:ext>
            </a:extLst>
          </p:cNvPr>
          <p:cNvGrpSpPr/>
          <p:nvPr/>
        </p:nvGrpSpPr>
        <p:grpSpPr>
          <a:xfrm>
            <a:off x="577898" y="2741466"/>
            <a:ext cx="1601305" cy="369332"/>
            <a:chOff x="576507" y="3504649"/>
            <a:chExt cx="1601305" cy="369332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DF3E3FA-5EB1-4D3A-929D-ABE75451EABB}"/>
                </a:ext>
              </a:extLst>
            </p:cNvPr>
            <p:cNvGrpSpPr/>
            <p:nvPr/>
          </p:nvGrpSpPr>
          <p:grpSpPr>
            <a:xfrm>
              <a:off x="576507" y="3504649"/>
              <a:ext cx="1006501" cy="369332"/>
              <a:chOff x="587724" y="1501871"/>
              <a:chExt cx="1006501" cy="369332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C827084A-AD23-4430-9268-C86B1B2ED40C}"/>
                  </a:ext>
                </a:extLst>
              </p:cNvPr>
              <p:cNvSpPr txBox="1"/>
              <p:nvPr/>
            </p:nvSpPr>
            <p:spPr>
              <a:xfrm>
                <a:off x="587724" y="1501871"/>
                <a:ext cx="100650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latin typeface="宋刻本字体" panose="02000000000000000000" pitchFamily="2" charset="-122"/>
                    <a:ea typeface="宋刻本字体" panose="02000000000000000000" pitchFamily="2" charset="-122"/>
                    <a:cs typeface="Calibri" panose="020F0502020204030204" pitchFamily="34" charset="0"/>
                    <a:sym typeface="Calibri" panose="020F0502020204030204" pitchFamily="34" charset="0"/>
                  </a:rPr>
                  <a:t>Y=AC</a:t>
                </a:r>
                <a:endParaRPr lang="zh-CN" altLang="en-US" dirty="0"/>
              </a:p>
            </p:txBody>
          </p: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38BB0143-5F1F-42F1-B65D-2C10DD47940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61001" y="1572110"/>
                <a:ext cx="118757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024D23D0-E40F-4792-8B62-FA9EE662A02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105011" y="1572110"/>
                <a:ext cx="118757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A774ADB9-5683-4FE2-ADE4-DC73A77666EC}"/>
                </a:ext>
              </a:extLst>
            </p:cNvPr>
            <p:cNvGrpSpPr/>
            <p:nvPr/>
          </p:nvGrpSpPr>
          <p:grpSpPr>
            <a:xfrm>
              <a:off x="1129824" y="3504649"/>
              <a:ext cx="1047988" cy="369332"/>
              <a:chOff x="699774" y="2145851"/>
              <a:chExt cx="1047988" cy="369332"/>
            </a:xfrm>
          </p:grpSpPr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5E7878C1-A94A-4D18-BBC7-6B227B1E66D8}"/>
                  </a:ext>
                </a:extLst>
              </p:cNvPr>
              <p:cNvSpPr txBox="1"/>
              <p:nvPr/>
            </p:nvSpPr>
            <p:spPr>
              <a:xfrm>
                <a:off x="699774" y="2145851"/>
                <a:ext cx="1047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latin typeface="宋刻本字体" panose="02000000000000000000" pitchFamily="2" charset="-122"/>
                    <a:ea typeface="宋刻本字体" panose="02000000000000000000" pitchFamily="2" charset="-122"/>
                    <a:cs typeface="Calibri" panose="020F0502020204030204" pitchFamily="34" charset="0"/>
                    <a:sym typeface="Calibri" panose="020F0502020204030204" pitchFamily="34" charset="0"/>
                  </a:rPr>
                  <a:t>+BCD</a:t>
                </a:r>
                <a:endParaRPr lang="zh-CN" altLang="en-US" dirty="0"/>
              </a:p>
            </p:txBody>
          </p: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B92AD77F-D769-4C6D-9143-4AD9CA39F3C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35748" y="2220155"/>
                <a:ext cx="118757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70181E95-2F70-424E-82BA-34105A66E08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79758" y="2220155"/>
                <a:ext cx="118757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5BC41968-99A0-4581-9492-3DBEE2CAE2A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223768" y="2220155"/>
                <a:ext cx="118757" cy="0"/>
              </a:xfrm>
              <a:prstGeom prst="line">
                <a:avLst/>
              </a:prstGeom>
              <a:solidFill>
                <a:schemeClr val="accent1"/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BFA08DC7-3363-4C41-8108-2290A1A0C6A8}"/>
              </a:ext>
            </a:extLst>
          </p:cNvPr>
          <p:cNvGrpSpPr/>
          <p:nvPr/>
        </p:nvGrpSpPr>
        <p:grpSpPr>
          <a:xfrm>
            <a:off x="2162390" y="1382944"/>
            <a:ext cx="2088145" cy="523220"/>
            <a:chOff x="587724" y="1501871"/>
            <a:chExt cx="2088145" cy="523220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87C5BFF2-7157-4D66-81F0-490F747F922E}"/>
                </a:ext>
              </a:extLst>
            </p:cNvPr>
            <p:cNvSpPr txBox="1"/>
            <p:nvPr/>
          </p:nvSpPr>
          <p:spPr>
            <a:xfrm>
              <a:off x="587724" y="1501871"/>
              <a:ext cx="208814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Y=AC+BCD</a:t>
              </a:r>
              <a:endParaRPr lang="zh-CN" altLang="en-US" sz="2800" dirty="0"/>
            </a:p>
          </p:txBody>
        </p: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A9DAA99A-4862-4C01-A06E-A1FD769937A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26241" y="1563405"/>
              <a:ext cx="168803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CE211778-432A-4A41-878E-B802DDA67ACA}"/>
              </a:ext>
            </a:extLst>
          </p:cNvPr>
          <p:cNvCxnSpPr>
            <a:cxnSpLocks/>
          </p:cNvCxnSpPr>
          <p:nvPr/>
        </p:nvCxnSpPr>
        <p:spPr bwMode="auto">
          <a:xfrm>
            <a:off x="2954445" y="1444478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ED21D573-10CF-4324-822C-22736F9CEC4F}"/>
              </a:ext>
            </a:extLst>
          </p:cNvPr>
          <p:cNvCxnSpPr>
            <a:cxnSpLocks/>
          </p:cNvCxnSpPr>
          <p:nvPr/>
        </p:nvCxnSpPr>
        <p:spPr bwMode="auto">
          <a:xfrm>
            <a:off x="3361682" y="1444478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446F6F00-1C2B-43EA-839B-32F9F04AB709}"/>
              </a:ext>
            </a:extLst>
          </p:cNvPr>
          <p:cNvCxnSpPr>
            <a:cxnSpLocks/>
          </p:cNvCxnSpPr>
          <p:nvPr/>
        </p:nvCxnSpPr>
        <p:spPr bwMode="auto">
          <a:xfrm>
            <a:off x="3602490" y="1444478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F152EBDF-6EF5-4AA4-BA88-D70ADA244272}"/>
              </a:ext>
            </a:extLst>
          </p:cNvPr>
          <p:cNvCxnSpPr>
            <a:cxnSpLocks/>
          </p:cNvCxnSpPr>
          <p:nvPr/>
        </p:nvCxnSpPr>
        <p:spPr bwMode="auto">
          <a:xfrm>
            <a:off x="3818505" y="1451555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A8243CF2-118F-4899-9852-1D515766415E}"/>
              </a:ext>
            </a:extLst>
          </p:cNvPr>
          <p:cNvGrpSpPr/>
          <p:nvPr/>
        </p:nvGrpSpPr>
        <p:grpSpPr>
          <a:xfrm>
            <a:off x="2162390" y="2071192"/>
            <a:ext cx="2088145" cy="523220"/>
            <a:chOff x="587724" y="1501871"/>
            <a:chExt cx="2088145" cy="523220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B64C827-30DE-4CA0-9987-5B5629C730F6}"/>
                </a:ext>
              </a:extLst>
            </p:cNvPr>
            <p:cNvSpPr txBox="1"/>
            <p:nvPr/>
          </p:nvSpPr>
          <p:spPr>
            <a:xfrm>
              <a:off x="587724" y="1501871"/>
              <a:ext cx="208814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  =AC+BCD</a:t>
              </a:r>
              <a:endParaRPr lang="zh-CN" altLang="en-US" sz="2800" dirty="0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532C48CF-F649-4B00-8A1B-C392F30AA4F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26241" y="1563405"/>
              <a:ext cx="168803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380336D4-4B29-4BD5-91D8-80D9245E0A90}"/>
              </a:ext>
            </a:extLst>
          </p:cNvPr>
          <p:cNvCxnSpPr>
            <a:cxnSpLocks/>
          </p:cNvCxnSpPr>
          <p:nvPr/>
        </p:nvCxnSpPr>
        <p:spPr bwMode="auto">
          <a:xfrm>
            <a:off x="2957228" y="2132726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96C9FF9-23EE-4648-902F-D96E414EF8D4}"/>
              </a:ext>
            </a:extLst>
          </p:cNvPr>
          <p:cNvCxnSpPr>
            <a:cxnSpLocks/>
          </p:cNvCxnSpPr>
          <p:nvPr/>
        </p:nvCxnSpPr>
        <p:spPr bwMode="auto">
          <a:xfrm>
            <a:off x="3364465" y="2132726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D8F66B70-F878-4C9C-93BE-69E9FEA50768}"/>
              </a:ext>
            </a:extLst>
          </p:cNvPr>
          <p:cNvCxnSpPr>
            <a:cxnSpLocks/>
          </p:cNvCxnSpPr>
          <p:nvPr/>
        </p:nvCxnSpPr>
        <p:spPr bwMode="auto">
          <a:xfrm>
            <a:off x="3605273" y="2132726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30CD4D5F-BDE3-4CC2-8BE8-A4EE734388B8}"/>
              </a:ext>
            </a:extLst>
          </p:cNvPr>
          <p:cNvCxnSpPr>
            <a:cxnSpLocks/>
          </p:cNvCxnSpPr>
          <p:nvPr/>
        </p:nvCxnSpPr>
        <p:spPr bwMode="auto">
          <a:xfrm>
            <a:off x="3821288" y="2139803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2F10CC39-78F5-4A04-84A0-319C91FC0063}"/>
              </a:ext>
            </a:extLst>
          </p:cNvPr>
          <p:cNvCxnSpPr>
            <a:cxnSpLocks/>
          </p:cNvCxnSpPr>
          <p:nvPr/>
        </p:nvCxnSpPr>
        <p:spPr bwMode="auto">
          <a:xfrm>
            <a:off x="2718481" y="2045678"/>
            <a:ext cx="1286401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97" name="直接连接符 4096">
            <a:extLst>
              <a:ext uri="{FF2B5EF4-FFF2-40B4-BE49-F238E27FC236}">
                <a16:creationId xmlns:a16="http://schemas.microsoft.com/office/drawing/2014/main" id="{00E49D02-7950-4056-BDAD-326A4C5C7303}"/>
              </a:ext>
            </a:extLst>
          </p:cNvPr>
          <p:cNvCxnSpPr>
            <a:cxnSpLocks/>
          </p:cNvCxnSpPr>
          <p:nvPr/>
        </p:nvCxnSpPr>
        <p:spPr bwMode="auto">
          <a:xfrm>
            <a:off x="2716011" y="1973673"/>
            <a:ext cx="1271298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306791A6-6C0D-4E6C-A1DC-588EDA34FF80}"/>
              </a:ext>
            </a:extLst>
          </p:cNvPr>
          <p:cNvGrpSpPr/>
          <p:nvPr/>
        </p:nvGrpSpPr>
        <p:grpSpPr>
          <a:xfrm>
            <a:off x="2150940" y="2684507"/>
            <a:ext cx="2088145" cy="523220"/>
            <a:chOff x="587724" y="1501871"/>
            <a:chExt cx="2088145" cy="523220"/>
          </a:xfrm>
        </p:grpSpPr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C2DF0580-2C17-4A1F-B6D5-F6C229E94821}"/>
                </a:ext>
              </a:extLst>
            </p:cNvPr>
            <p:cNvSpPr txBox="1"/>
            <p:nvPr/>
          </p:nvSpPr>
          <p:spPr>
            <a:xfrm>
              <a:off x="587724" y="1501871"/>
              <a:ext cx="208814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 =AC·BCD</a:t>
              </a:r>
              <a:endParaRPr lang="zh-CN" altLang="en-US" sz="2800" dirty="0"/>
            </a:p>
          </p:txBody>
        </p: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B297FCC6-2475-4727-9644-82B3AD55F1B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26241" y="1563405"/>
              <a:ext cx="168803" cy="0"/>
            </a:xfrm>
            <a:prstGeom prst="line">
              <a:avLst/>
            </a:prstGeom>
            <a:solidFill>
              <a:schemeClr val="accent1"/>
            </a:solidFill>
            <a:ln w="158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83" name="直接连接符 82">
            <a:extLst>
              <a:ext uri="{FF2B5EF4-FFF2-40B4-BE49-F238E27FC236}">
                <a16:creationId xmlns:a16="http://schemas.microsoft.com/office/drawing/2014/main" id="{359B46D8-525C-431B-B523-9BFA067F7C8F}"/>
              </a:ext>
            </a:extLst>
          </p:cNvPr>
          <p:cNvCxnSpPr>
            <a:cxnSpLocks/>
          </p:cNvCxnSpPr>
          <p:nvPr/>
        </p:nvCxnSpPr>
        <p:spPr bwMode="auto">
          <a:xfrm>
            <a:off x="2945778" y="2746041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236816C4-44F6-42B2-82D8-911927B78E47}"/>
              </a:ext>
            </a:extLst>
          </p:cNvPr>
          <p:cNvCxnSpPr>
            <a:cxnSpLocks/>
          </p:cNvCxnSpPr>
          <p:nvPr/>
        </p:nvCxnSpPr>
        <p:spPr bwMode="auto">
          <a:xfrm>
            <a:off x="3353015" y="2746041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B6F89C80-8C00-4043-940D-ED522DFED817}"/>
              </a:ext>
            </a:extLst>
          </p:cNvPr>
          <p:cNvCxnSpPr>
            <a:cxnSpLocks/>
          </p:cNvCxnSpPr>
          <p:nvPr/>
        </p:nvCxnSpPr>
        <p:spPr bwMode="auto">
          <a:xfrm>
            <a:off x="3593823" y="2746041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98A14BFB-9492-4BBC-8B17-39BEBEBF80D9}"/>
              </a:ext>
            </a:extLst>
          </p:cNvPr>
          <p:cNvCxnSpPr>
            <a:cxnSpLocks/>
          </p:cNvCxnSpPr>
          <p:nvPr/>
        </p:nvCxnSpPr>
        <p:spPr bwMode="auto">
          <a:xfrm>
            <a:off x="3809838" y="2753118"/>
            <a:ext cx="168803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01E6361C-F790-48EF-BBA4-79B210BF4AAD}"/>
              </a:ext>
            </a:extLst>
          </p:cNvPr>
          <p:cNvCxnSpPr>
            <a:cxnSpLocks/>
          </p:cNvCxnSpPr>
          <p:nvPr/>
        </p:nvCxnSpPr>
        <p:spPr bwMode="auto">
          <a:xfrm>
            <a:off x="2689457" y="2676649"/>
            <a:ext cx="460700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B6B16FD3-8E95-4E7B-9515-5EED05ADDA70}"/>
              </a:ext>
            </a:extLst>
          </p:cNvPr>
          <p:cNvCxnSpPr>
            <a:cxnSpLocks/>
          </p:cNvCxnSpPr>
          <p:nvPr/>
        </p:nvCxnSpPr>
        <p:spPr bwMode="auto">
          <a:xfrm>
            <a:off x="2704561" y="2586988"/>
            <a:ext cx="1271298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07" name="直接连接符 4106">
            <a:extLst>
              <a:ext uri="{FF2B5EF4-FFF2-40B4-BE49-F238E27FC236}">
                <a16:creationId xmlns:a16="http://schemas.microsoft.com/office/drawing/2014/main" id="{DCB99AF4-AA90-4B93-8519-2EFDA96B539A}"/>
              </a:ext>
            </a:extLst>
          </p:cNvPr>
          <p:cNvCxnSpPr>
            <a:cxnSpLocks/>
          </p:cNvCxnSpPr>
          <p:nvPr/>
        </p:nvCxnSpPr>
        <p:spPr bwMode="auto">
          <a:xfrm>
            <a:off x="3372140" y="2667397"/>
            <a:ext cx="615168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79" name="组合 178">
            <a:extLst>
              <a:ext uri="{FF2B5EF4-FFF2-40B4-BE49-F238E27FC236}">
                <a16:creationId xmlns:a16="http://schemas.microsoft.com/office/drawing/2014/main" id="{F84C9963-874B-47C4-991A-7DA92300BAEA}"/>
              </a:ext>
            </a:extLst>
          </p:cNvPr>
          <p:cNvGrpSpPr/>
          <p:nvPr/>
        </p:nvGrpSpPr>
        <p:grpSpPr>
          <a:xfrm>
            <a:off x="4528916" y="1320532"/>
            <a:ext cx="4086356" cy="3217962"/>
            <a:chOff x="4528916" y="1320532"/>
            <a:chExt cx="4086356" cy="3217962"/>
          </a:xfrm>
        </p:grpSpPr>
        <p:sp>
          <p:nvSpPr>
            <p:cNvPr id="4109" name="矩形 4108">
              <a:extLst>
                <a:ext uri="{FF2B5EF4-FFF2-40B4-BE49-F238E27FC236}">
                  <a16:creationId xmlns:a16="http://schemas.microsoft.com/office/drawing/2014/main" id="{BE03C573-7FBD-4BD9-917A-4777581A3D14}"/>
                </a:ext>
              </a:extLst>
            </p:cNvPr>
            <p:cNvSpPr/>
            <p:nvPr/>
          </p:nvSpPr>
          <p:spPr bwMode="auto">
            <a:xfrm>
              <a:off x="4904917" y="1325629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1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0" name="矩形 4109">
              <a:extLst>
                <a:ext uri="{FF2B5EF4-FFF2-40B4-BE49-F238E27FC236}">
                  <a16:creationId xmlns:a16="http://schemas.microsoft.com/office/drawing/2014/main" id="{F403155D-9F8F-4E3A-BD9D-73E12C6E8F23}"/>
                </a:ext>
              </a:extLst>
            </p:cNvPr>
            <p:cNvSpPr/>
            <p:nvPr/>
          </p:nvSpPr>
          <p:spPr bwMode="auto">
            <a:xfrm>
              <a:off x="4904917" y="2182615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1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1" name="矩形 4110">
              <a:extLst>
                <a:ext uri="{FF2B5EF4-FFF2-40B4-BE49-F238E27FC236}">
                  <a16:creationId xmlns:a16="http://schemas.microsoft.com/office/drawing/2014/main" id="{F2E0EE6C-F6B7-4281-9CBF-844A8760CB53}"/>
                </a:ext>
              </a:extLst>
            </p:cNvPr>
            <p:cNvSpPr/>
            <p:nvPr/>
          </p:nvSpPr>
          <p:spPr bwMode="auto">
            <a:xfrm>
              <a:off x="4904917" y="3039601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1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2" name="矩形 4111">
              <a:extLst>
                <a:ext uri="{FF2B5EF4-FFF2-40B4-BE49-F238E27FC236}">
                  <a16:creationId xmlns:a16="http://schemas.microsoft.com/office/drawing/2014/main" id="{F30D455A-5989-48F0-9B13-50B0880CD11B}"/>
                </a:ext>
              </a:extLst>
            </p:cNvPr>
            <p:cNvSpPr/>
            <p:nvPr/>
          </p:nvSpPr>
          <p:spPr bwMode="auto">
            <a:xfrm>
              <a:off x="4904917" y="3890450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1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3" name="矩形 4112">
              <a:extLst>
                <a:ext uri="{FF2B5EF4-FFF2-40B4-BE49-F238E27FC236}">
                  <a16:creationId xmlns:a16="http://schemas.microsoft.com/office/drawing/2014/main" id="{56DFE139-C410-498C-9B8D-82BA65814C54}"/>
                </a:ext>
              </a:extLst>
            </p:cNvPr>
            <p:cNvSpPr/>
            <p:nvPr/>
          </p:nvSpPr>
          <p:spPr bwMode="auto">
            <a:xfrm>
              <a:off x="6320545" y="1320532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&amp;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4" name="矩形 4113">
              <a:extLst>
                <a:ext uri="{FF2B5EF4-FFF2-40B4-BE49-F238E27FC236}">
                  <a16:creationId xmlns:a16="http://schemas.microsoft.com/office/drawing/2014/main" id="{5B62EB3E-9770-4AF7-A8EE-9A01EA5B8BD1}"/>
                </a:ext>
              </a:extLst>
            </p:cNvPr>
            <p:cNvSpPr/>
            <p:nvPr/>
          </p:nvSpPr>
          <p:spPr bwMode="auto">
            <a:xfrm>
              <a:off x="6320545" y="3058571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&amp;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15" name="矩形 4114">
              <a:extLst>
                <a:ext uri="{FF2B5EF4-FFF2-40B4-BE49-F238E27FC236}">
                  <a16:creationId xmlns:a16="http://schemas.microsoft.com/office/drawing/2014/main" id="{B69C0CB1-48AC-4E74-9DD3-62A73D8AD93C}"/>
                </a:ext>
              </a:extLst>
            </p:cNvPr>
            <p:cNvSpPr/>
            <p:nvPr/>
          </p:nvSpPr>
          <p:spPr bwMode="auto">
            <a:xfrm>
              <a:off x="7535198" y="2161511"/>
              <a:ext cx="570172" cy="648044"/>
            </a:xfrm>
            <a:prstGeom prst="rect">
              <a:avLst/>
            </a:prstGeom>
            <a:solidFill>
              <a:srgbClr val="F4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>
                  <a:solidFill>
                    <a:srgbClr val="FFFF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&amp;</a:t>
              </a:r>
              <a:endParaRPr lang="zh-CN" altLang="en-US" dirty="0">
                <a:solidFill>
                  <a:srgbClr val="FFFFFF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cxnSp>
          <p:nvCxnSpPr>
            <p:cNvPr id="4120" name="直接连接符 4119">
              <a:extLst>
                <a:ext uri="{FF2B5EF4-FFF2-40B4-BE49-F238E27FC236}">
                  <a16:creationId xmlns:a16="http://schemas.microsoft.com/office/drawing/2014/main" id="{2A94F3F4-8E95-4048-AAC8-C341126D4A6D}"/>
                </a:ext>
              </a:extLst>
            </p:cNvPr>
            <p:cNvCxnSpPr/>
            <p:nvPr/>
          </p:nvCxnSpPr>
          <p:spPr bwMode="auto">
            <a:xfrm flipH="1">
              <a:off x="4532152" y="1649651"/>
              <a:ext cx="404922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121" name="椭圆 4120">
              <a:extLst>
                <a:ext uri="{FF2B5EF4-FFF2-40B4-BE49-F238E27FC236}">
                  <a16:creationId xmlns:a16="http://schemas.microsoft.com/office/drawing/2014/main" id="{06AE3FF3-6517-494F-901B-787B18B3B5ED}"/>
                </a:ext>
              </a:extLst>
            </p:cNvPr>
            <p:cNvSpPr/>
            <p:nvPr/>
          </p:nvSpPr>
          <p:spPr bwMode="auto">
            <a:xfrm>
              <a:off x="5475089" y="1612884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2" name="椭圆 4121">
              <a:extLst>
                <a:ext uri="{FF2B5EF4-FFF2-40B4-BE49-F238E27FC236}">
                  <a16:creationId xmlns:a16="http://schemas.microsoft.com/office/drawing/2014/main" id="{4AA70690-1DBC-4C1C-9981-4D32EDC3DFE2}"/>
                </a:ext>
              </a:extLst>
            </p:cNvPr>
            <p:cNvSpPr/>
            <p:nvPr/>
          </p:nvSpPr>
          <p:spPr bwMode="auto">
            <a:xfrm>
              <a:off x="5475089" y="2466770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3" name="椭圆 4122">
              <a:extLst>
                <a:ext uri="{FF2B5EF4-FFF2-40B4-BE49-F238E27FC236}">
                  <a16:creationId xmlns:a16="http://schemas.microsoft.com/office/drawing/2014/main" id="{1C8853BB-B55F-4A20-B007-896C4F5342D6}"/>
                </a:ext>
              </a:extLst>
            </p:cNvPr>
            <p:cNvSpPr/>
            <p:nvPr/>
          </p:nvSpPr>
          <p:spPr bwMode="auto">
            <a:xfrm>
              <a:off x="5475089" y="3320656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4" name="椭圆 4123">
              <a:extLst>
                <a:ext uri="{FF2B5EF4-FFF2-40B4-BE49-F238E27FC236}">
                  <a16:creationId xmlns:a16="http://schemas.microsoft.com/office/drawing/2014/main" id="{4942E928-F830-4C3E-8FDE-5158DBC6BBFC}"/>
                </a:ext>
              </a:extLst>
            </p:cNvPr>
            <p:cNvSpPr/>
            <p:nvPr/>
          </p:nvSpPr>
          <p:spPr bwMode="auto">
            <a:xfrm>
              <a:off x="5475089" y="4174542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5" name="椭圆 4124">
              <a:extLst>
                <a:ext uri="{FF2B5EF4-FFF2-40B4-BE49-F238E27FC236}">
                  <a16:creationId xmlns:a16="http://schemas.microsoft.com/office/drawing/2014/main" id="{71B78DEF-2A19-4BE2-BA7C-B7113B7E0FCE}"/>
                </a:ext>
              </a:extLst>
            </p:cNvPr>
            <p:cNvSpPr/>
            <p:nvPr/>
          </p:nvSpPr>
          <p:spPr bwMode="auto">
            <a:xfrm>
              <a:off x="6890717" y="1592064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6" name="椭圆 4125">
              <a:extLst>
                <a:ext uri="{FF2B5EF4-FFF2-40B4-BE49-F238E27FC236}">
                  <a16:creationId xmlns:a16="http://schemas.microsoft.com/office/drawing/2014/main" id="{5100ABD0-A386-41AA-9726-942BFD13BB2F}"/>
                </a:ext>
              </a:extLst>
            </p:cNvPr>
            <p:cNvSpPr/>
            <p:nvPr/>
          </p:nvSpPr>
          <p:spPr bwMode="auto">
            <a:xfrm>
              <a:off x="6890717" y="3330103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27" name="椭圆 4126">
              <a:extLst>
                <a:ext uri="{FF2B5EF4-FFF2-40B4-BE49-F238E27FC236}">
                  <a16:creationId xmlns:a16="http://schemas.microsoft.com/office/drawing/2014/main" id="{252CD5A8-79B6-44EB-A3EF-C08D4C4AB2B5}"/>
                </a:ext>
              </a:extLst>
            </p:cNvPr>
            <p:cNvSpPr/>
            <p:nvPr/>
          </p:nvSpPr>
          <p:spPr bwMode="auto">
            <a:xfrm>
              <a:off x="8105370" y="2433043"/>
              <a:ext cx="104980" cy="104980"/>
            </a:xfrm>
            <a:prstGeom prst="ellipse">
              <a:avLst/>
            </a:prstGeom>
            <a:noFill/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A1C4B771-98E8-4EA9-97A6-C163BBAD8B4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532152" y="2528294"/>
              <a:ext cx="404922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63DD44D0-5C90-40FC-B72C-364901FD99F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528916" y="3356629"/>
              <a:ext cx="404922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直接连接符 92">
              <a:extLst>
                <a:ext uri="{FF2B5EF4-FFF2-40B4-BE49-F238E27FC236}">
                  <a16:creationId xmlns:a16="http://schemas.microsoft.com/office/drawing/2014/main" id="{2364EF13-A5D1-4E86-A5C0-28DFCA6042B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528916" y="4215062"/>
              <a:ext cx="404922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54965939-56EF-4AB0-8F8D-9023DFD18436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580069" y="1670267"/>
              <a:ext cx="888240" cy="3285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8CC712FC-A2A0-4056-AAB1-963F5AC353BD}"/>
                </a:ext>
              </a:extLst>
            </p:cNvPr>
            <p:cNvCxnSpPr>
              <a:cxnSpLocks/>
              <a:stCxn id="4114" idx="1"/>
            </p:cNvCxnSpPr>
            <p:nvPr/>
          </p:nvCxnSpPr>
          <p:spPr bwMode="auto">
            <a:xfrm flipH="1" flipV="1">
              <a:off x="5564331" y="3370746"/>
              <a:ext cx="756214" cy="1184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E5482D41-B095-44BB-ADBC-635B2D2DA4D3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932965" y="1815598"/>
              <a:ext cx="419028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37F744FD-57E1-40BB-B9FD-A0E1BD7A4E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942438" y="1810659"/>
              <a:ext cx="7869" cy="155296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474C0974-684F-4DF8-941C-BDADADF20B52}"/>
                </a:ext>
              </a:extLst>
            </p:cNvPr>
            <p:cNvSpPr/>
            <p:nvPr/>
          </p:nvSpPr>
          <p:spPr bwMode="auto">
            <a:xfrm>
              <a:off x="5889948" y="3314695"/>
              <a:ext cx="104980" cy="104980"/>
            </a:xfrm>
            <a:prstGeom prst="ellipse">
              <a:avLst/>
            </a:prstGeom>
            <a:solidFill>
              <a:srgbClr val="F46970"/>
            </a:solidFill>
            <a:ln w="28575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FE9FE89C-AD58-4634-8322-BB10C7BB336F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577714" y="2528294"/>
              <a:ext cx="146366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ECD20501-DB09-4233-B64D-C13180AA655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712293" y="2519260"/>
              <a:ext cx="0" cy="70053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EF60D443-E01F-4D50-86E3-771ED630F27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687487" y="3219795"/>
              <a:ext cx="633058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78066BFC-3C7A-4453-8D57-2EB06EFA247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577714" y="4225739"/>
              <a:ext cx="146366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3" name="直接连接符 122">
              <a:extLst>
                <a:ext uri="{FF2B5EF4-FFF2-40B4-BE49-F238E27FC236}">
                  <a16:creationId xmlns:a16="http://schemas.microsoft.com/office/drawing/2014/main" id="{AE6BE1BD-4594-4AC5-8AFD-0E6CBA5117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712293" y="3556782"/>
              <a:ext cx="0" cy="68846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5" name="直接连接符 124">
              <a:extLst>
                <a:ext uri="{FF2B5EF4-FFF2-40B4-BE49-F238E27FC236}">
                  <a16:creationId xmlns:a16="http://schemas.microsoft.com/office/drawing/2014/main" id="{4FB2380F-023C-4B52-8F78-611F785AC3F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700182" y="3556782"/>
              <a:ext cx="633058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7" name="直接连接符 126">
              <a:extLst>
                <a:ext uri="{FF2B5EF4-FFF2-40B4-BE49-F238E27FC236}">
                  <a16:creationId xmlns:a16="http://schemas.microsoft.com/office/drawing/2014/main" id="{FBFCA526-5D38-4738-B680-8F64FB1F5CD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85295" y="1633376"/>
              <a:ext cx="146366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9" name="直接连接符 128">
              <a:extLst>
                <a:ext uri="{FF2B5EF4-FFF2-40B4-BE49-F238E27FC236}">
                  <a16:creationId xmlns:a16="http://schemas.microsoft.com/office/drawing/2014/main" id="{3C96FAC6-4B93-46BE-A3E5-D7BB7984A30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12789" y="1650925"/>
              <a:ext cx="0" cy="68846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1" name="直接连接符 130">
              <a:extLst>
                <a:ext uri="{FF2B5EF4-FFF2-40B4-BE49-F238E27FC236}">
                  <a16:creationId xmlns:a16="http://schemas.microsoft.com/office/drawing/2014/main" id="{F0F63B5B-A74A-42CF-8592-8360AF7D716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095068" y="2324877"/>
              <a:ext cx="633058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3" name="直接连接符 132">
              <a:extLst>
                <a:ext uri="{FF2B5EF4-FFF2-40B4-BE49-F238E27FC236}">
                  <a16:creationId xmlns:a16="http://schemas.microsoft.com/office/drawing/2014/main" id="{D6A5209F-EEA6-482C-BB6D-F3280FA7317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90321" y="3368207"/>
              <a:ext cx="146366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458B9545-0D6E-4CBD-ADDE-FEAAC4F448C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24900" y="2699250"/>
              <a:ext cx="0" cy="68846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5" name="直接连接符 134">
              <a:extLst>
                <a:ext uri="{FF2B5EF4-FFF2-40B4-BE49-F238E27FC236}">
                  <a16:creationId xmlns:a16="http://schemas.microsoft.com/office/drawing/2014/main" id="{81B01FDA-8B05-41AD-A00F-F5F624DAF64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112789" y="2699250"/>
              <a:ext cx="633058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6" name="直接连接符 135">
              <a:extLst>
                <a:ext uri="{FF2B5EF4-FFF2-40B4-BE49-F238E27FC236}">
                  <a16:creationId xmlns:a16="http://schemas.microsoft.com/office/drawing/2014/main" id="{C75AE112-7A63-49FF-BFCD-C92A97A39D8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210350" y="2466917"/>
              <a:ext cx="404922" cy="2549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F469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75" name="组合 174">
            <a:extLst>
              <a:ext uri="{FF2B5EF4-FFF2-40B4-BE49-F238E27FC236}">
                <a16:creationId xmlns:a16="http://schemas.microsoft.com/office/drawing/2014/main" id="{4DEEAECD-9235-49D9-8F33-59A6FB5146D9}"/>
              </a:ext>
            </a:extLst>
          </p:cNvPr>
          <p:cNvGrpSpPr/>
          <p:nvPr/>
        </p:nvGrpSpPr>
        <p:grpSpPr>
          <a:xfrm>
            <a:off x="4129374" y="1382944"/>
            <a:ext cx="4863197" cy="3046092"/>
            <a:chOff x="4113159" y="1424063"/>
            <a:chExt cx="4863197" cy="3046092"/>
          </a:xfrm>
        </p:grpSpPr>
        <p:sp>
          <p:nvSpPr>
            <p:cNvPr id="195" name="文本框 194">
              <a:extLst>
                <a:ext uri="{FF2B5EF4-FFF2-40B4-BE49-F238E27FC236}">
                  <a16:creationId xmlns:a16="http://schemas.microsoft.com/office/drawing/2014/main" id="{3000B224-678C-45A2-8EDE-9B34C599B023}"/>
                </a:ext>
              </a:extLst>
            </p:cNvPr>
            <p:cNvSpPr txBox="1"/>
            <p:nvPr/>
          </p:nvSpPr>
          <p:spPr>
            <a:xfrm>
              <a:off x="4126705" y="1424063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A</a:t>
              </a:r>
              <a:endParaRPr lang="zh-CN" altLang="en-US" sz="2800" dirty="0"/>
            </a:p>
          </p:txBody>
        </p:sp>
        <p:sp>
          <p:nvSpPr>
            <p:cNvPr id="147" name="文本框 146">
              <a:extLst>
                <a:ext uri="{FF2B5EF4-FFF2-40B4-BE49-F238E27FC236}">
                  <a16:creationId xmlns:a16="http://schemas.microsoft.com/office/drawing/2014/main" id="{9C9180CC-80E0-4EFB-95DF-50A81AD39B26}"/>
                </a:ext>
              </a:extLst>
            </p:cNvPr>
            <p:cNvSpPr txBox="1"/>
            <p:nvPr/>
          </p:nvSpPr>
          <p:spPr>
            <a:xfrm>
              <a:off x="4128697" y="2245027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B</a:t>
              </a:r>
              <a:endParaRPr lang="zh-CN" altLang="en-US" sz="2800" dirty="0"/>
            </a:p>
          </p:txBody>
        </p:sp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32D7D3EE-7A4B-4ED7-BAD1-D6F9CB4C83CB}"/>
                </a:ext>
              </a:extLst>
            </p:cNvPr>
            <p:cNvSpPr txBox="1"/>
            <p:nvPr/>
          </p:nvSpPr>
          <p:spPr>
            <a:xfrm>
              <a:off x="4116388" y="3095019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C</a:t>
              </a:r>
              <a:endParaRPr lang="zh-CN" altLang="en-US" sz="2800" dirty="0"/>
            </a:p>
          </p:txBody>
        </p:sp>
        <p:sp>
          <p:nvSpPr>
            <p:cNvPr id="150" name="文本框 149">
              <a:extLst>
                <a:ext uri="{FF2B5EF4-FFF2-40B4-BE49-F238E27FC236}">
                  <a16:creationId xmlns:a16="http://schemas.microsoft.com/office/drawing/2014/main" id="{828D86E0-F363-4125-89E4-3BD22B7EDFB2}"/>
                </a:ext>
              </a:extLst>
            </p:cNvPr>
            <p:cNvSpPr txBox="1"/>
            <p:nvPr/>
          </p:nvSpPr>
          <p:spPr>
            <a:xfrm>
              <a:off x="4113159" y="3946935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D</a:t>
              </a:r>
              <a:endParaRPr lang="zh-CN" altLang="en-US" sz="2800" dirty="0"/>
            </a:p>
          </p:txBody>
        </p:sp>
        <p:sp>
          <p:nvSpPr>
            <p:cNvPr id="151" name="文本框 150">
              <a:extLst>
                <a:ext uri="{FF2B5EF4-FFF2-40B4-BE49-F238E27FC236}">
                  <a16:creationId xmlns:a16="http://schemas.microsoft.com/office/drawing/2014/main" id="{774F09EC-5B0B-4C05-9901-F148B38684B4}"/>
                </a:ext>
              </a:extLst>
            </p:cNvPr>
            <p:cNvSpPr txBox="1"/>
            <p:nvPr/>
          </p:nvSpPr>
          <p:spPr>
            <a:xfrm>
              <a:off x="8584687" y="2215802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Y</a:t>
              </a:r>
              <a:endParaRPr lang="zh-CN" altLang="en-US" sz="2800" dirty="0"/>
            </a:p>
          </p:txBody>
        </p:sp>
      </p:grpSp>
      <p:grpSp>
        <p:nvGrpSpPr>
          <p:cNvPr id="177" name="组合 176">
            <a:extLst>
              <a:ext uri="{FF2B5EF4-FFF2-40B4-BE49-F238E27FC236}">
                <a16:creationId xmlns:a16="http://schemas.microsoft.com/office/drawing/2014/main" id="{2626385A-136E-4DFE-AE9D-0E482021AD56}"/>
              </a:ext>
            </a:extLst>
          </p:cNvPr>
          <p:cNvGrpSpPr/>
          <p:nvPr/>
        </p:nvGrpSpPr>
        <p:grpSpPr>
          <a:xfrm>
            <a:off x="4482415" y="1117783"/>
            <a:ext cx="4002807" cy="3161739"/>
            <a:chOff x="4500919" y="1117783"/>
            <a:chExt cx="4002807" cy="3161739"/>
          </a:xfrm>
        </p:grpSpPr>
        <p:sp>
          <p:nvSpPr>
            <p:cNvPr id="153" name="文本框 152">
              <a:extLst>
                <a:ext uri="{FF2B5EF4-FFF2-40B4-BE49-F238E27FC236}">
                  <a16:creationId xmlns:a16="http://schemas.microsoft.com/office/drawing/2014/main" id="{0EFE3DDD-496B-4C09-8E02-0F8BEA90AC40}"/>
                </a:ext>
              </a:extLst>
            </p:cNvPr>
            <p:cNvSpPr txBox="1"/>
            <p:nvPr/>
          </p:nvSpPr>
          <p:spPr>
            <a:xfrm>
              <a:off x="4542529" y="1213864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55" name="文本框 154">
              <a:extLst>
                <a:ext uri="{FF2B5EF4-FFF2-40B4-BE49-F238E27FC236}">
                  <a16:creationId xmlns:a16="http://schemas.microsoft.com/office/drawing/2014/main" id="{5160F013-3F9C-4C01-A092-1A9B7F105553}"/>
                </a:ext>
              </a:extLst>
            </p:cNvPr>
            <p:cNvSpPr txBox="1"/>
            <p:nvPr/>
          </p:nvSpPr>
          <p:spPr>
            <a:xfrm>
              <a:off x="4566257" y="3743063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56" name="文本框 155">
              <a:extLst>
                <a:ext uri="{FF2B5EF4-FFF2-40B4-BE49-F238E27FC236}">
                  <a16:creationId xmlns:a16="http://schemas.microsoft.com/office/drawing/2014/main" id="{0E88E539-5B3D-4207-97FC-AF336B2BEF8C}"/>
                </a:ext>
              </a:extLst>
            </p:cNvPr>
            <p:cNvSpPr txBox="1"/>
            <p:nvPr/>
          </p:nvSpPr>
          <p:spPr>
            <a:xfrm>
              <a:off x="5516458" y="1170429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0</a:t>
              </a:r>
              <a:endParaRPr lang="zh-CN" altLang="en-US" sz="2800" dirty="0"/>
            </a:p>
          </p:txBody>
        </p: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7F556337-3A54-432D-A7F9-7B946A153638}"/>
                </a:ext>
              </a:extLst>
            </p:cNvPr>
            <p:cNvSpPr txBox="1"/>
            <p:nvPr/>
          </p:nvSpPr>
          <p:spPr>
            <a:xfrm>
              <a:off x="5527579" y="2027619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59" name="文本框 158">
              <a:extLst>
                <a:ext uri="{FF2B5EF4-FFF2-40B4-BE49-F238E27FC236}">
                  <a16:creationId xmlns:a16="http://schemas.microsoft.com/office/drawing/2014/main" id="{16249978-2551-4553-BAA1-B9EF62BE7B88}"/>
                </a:ext>
              </a:extLst>
            </p:cNvPr>
            <p:cNvSpPr txBox="1"/>
            <p:nvPr/>
          </p:nvSpPr>
          <p:spPr>
            <a:xfrm>
              <a:off x="5457473" y="2881856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61" name="文本框 160">
              <a:extLst>
                <a:ext uri="{FF2B5EF4-FFF2-40B4-BE49-F238E27FC236}">
                  <a16:creationId xmlns:a16="http://schemas.microsoft.com/office/drawing/2014/main" id="{0BC3A86D-C1C2-4ADB-8D73-3AB17DC11132}"/>
                </a:ext>
              </a:extLst>
            </p:cNvPr>
            <p:cNvSpPr txBox="1"/>
            <p:nvPr/>
          </p:nvSpPr>
          <p:spPr>
            <a:xfrm>
              <a:off x="4500919" y="2018382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0</a:t>
              </a:r>
              <a:endParaRPr lang="zh-CN" altLang="en-US" sz="2800" dirty="0"/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08C5C680-0255-4390-A1D4-8B9BF8C9FD87}"/>
                </a:ext>
              </a:extLst>
            </p:cNvPr>
            <p:cNvSpPr txBox="1"/>
            <p:nvPr/>
          </p:nvSpPr>
          <p:spPr>
            <a:xfrm>
              <a:off x="4546274" y="2863507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0</a:t>
              </a:r>
              <a:endParaRPr lang="zh-CN" altLang="en-US" sz="2800" dirty="0"/>
            </a:p>
          </p:txBody>
        </p:sp>
        <p:sp>
          <p:nvSpPr>
            <p:cNvPr id="164" name="文本框 163">
              <a:extLst>
                <a:ext uri="{FF2B5EF4-FFF2-40B4-BE49-F238E27FC236}">
                  <a16:creationId xmlns:a16="http://schemas.microsoft.com/office/drawing/2014/main" id="{E1073D1D-42C4-4824-B2E8-D00BB20AB330}"/>
                </a:ext>
              </a:extLst>
            </p:cNvPr>
            <p:cNvSpPr txBox="1"/>
            <p:nvPr/>
          </p:nvSpPr>
          <p:spPr>
            <a:xfrm>
              <a:off x="5422080" y="3756302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0</a:t>
              </a:r>
              <a:endParaRPr lang="zh-CN" altLang="en-US" sz="2800" dirty="0"/>
            </a:p>
          </p:txBody>
        </p:sp>
        <p:sp>
          <p:nvSpPr>
            <p:cNvPr id="167" name="文本框 166">
              <a:extLst>
                <a:ext uri="{FF2B5EF4-FFF2-40B4-BE49-F238E27FC236}">
                  <a16:creationId xmlns:a16="http://schemas.microsoft.com/office/drawing/2014/main" id="{A6979D47-A463-46D3-BBBF-DD4A12CF24B5}"/>
                </a:ext>
              </a:extLst>
            </p:cNvPr>
            <p:cNvSpPr txBox="1"/>
            <p:nvPr/>
          </p:nvSpPr>
          <p:spPr>
            <a:xfrm>
              <a:off x="6869286" y="2850510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68" name="文本框 167">
              <a:extLst>
                <a:ext uri="{FF2B5EF4-FFF2-40B4-BE49-F238E27FC236}">
                  <a16:creationId xmlns:a16="http://schemas.microsoft.com/office/drawing/2014/main" id="{9CC7A20B-E972-4A42-8417-C629DF622E3A}"/>
                </a:ext>
              </a:extLst>
            </p:cNvPr>
            <p:cNvSpPr txBox="1"/>
            <p:nvPr/>
          </p:nvSpPr>
          <p:spPr>
            <a:xfrm>
              <a:off x="6869286" y="1117783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1</a:t>
              </a:r>
              <a:endParaRPr lang="zh-CN" altLang="en-US" sz="2800" dirty="0"/>
            </a:p>
          </p:txBody>
        </p: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id="{5801F821-7570-494A-AFC3-C9289C150199}"/>
                </a:ext>
              </a:extLst>
            </p:cNvPr>
            <p:cNvSpPr txBox="1"/>
            <p:nvPr/>
          </p:nvSpPr>
          <p:spPr>
            <a:xfrm>
              <a:off x="8112057" y="1995158"/>
              <a:ext cx="3916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  <a:sym typeface="Calibri" panose="020F0502020204030204" pitchFamily="34" charset="0"/>
                </a:rPr>
                <a:t>0</a:t>
              </a:r>
              <a:endParaRPr lang="zh-CN" altLang="en-US" sz="2800" dirty="0"/>
            </a:p>
          </p:txBody>
        </p:sp>
      </p:grpSp>
      <p:sp>
        <p:nvSpPr>
          <p:cNvPr id="171" name="文本框 170">
            <a:extLst>
              <a:ext uri="{FF2B5EF4-FFF2-40B4-BE49-F238E27FC236}">
                <a16:creationId xmlns:a16="http://schemas.microsoft.com/office/drawing/2014/main" id="{BFBD5C31-6C87-4294-BEDD-11158FB116B2}"/>
              </a:ext>
            </a:extLst>
          </p:cNvPr>
          <p:cNvSpPr txBox="1"/>
          <p:nvPr/>
        </p:nvSpPr>
        <p:spPr>
          <a:xfrm>
            <a:off x="7565869" y="2906769"/>
            <a:ext cx="11200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Nice!</a:t>
            </a:r>
            <a:endParaRPr lang="zh-CN" altLang="en-US" sz="2800" dirty="0"/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id="{F17474A6-59B9-427E-93EC-747556349B0B}"/>
              </a:ext>
            </a:extLst>
          </p:cNvPr>
          <p:cNvSpPr txBox="1"/>
          <p:nvPr/>
        </p:nvSpPr>
        <p:spPr>
          <a:xfrm>
            <a:off x="2121484" y="3234947"/>
            <a:ext cx="19016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双斜线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+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反演律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966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71" grpId="0"/>
      <p:bldP spid="17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F42C3F18-B8C9-4AB0-B7DF-A684DC73BC18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>
          <a:xfrm>
            <a:off x="1043755" y="1347665"/>
            <a:ext cx="7183437" cy="1700212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r>
              <a:rPr lang="zh-CN" altLang="en-US" sz="4400" b="1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  <a:t>组合逻辑电路</a:t>
            </a:r>
            <a:r>
              <a:rPr lang="zh-CN" altLang="en-US" sz="4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  <a:t>的设计</a:t>
            </a:r>
            <a:br>
              <a:rPr lang="en-US" altLang="zh-CN" sz="4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</a:br>
            <a:r>
              <a:rPr lang="zh-CN" altLang="en-US" sz="32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  <a:sym typeface="+mn-ea"/>
              </a:rPr>
              <a:t>请老师同学批评指正！</a:t>
            </a:r>
            <a:endParaRPr lang="zh-CN" altLang="en-US" sz="4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  <a:sym typeface="+mn-ea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5A9F00B8-C438-49E5-95DC-7D1D45888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6372125" y="2859770"/>
            <a:ext cx="2686860" cy="2388319"/>
          </a:xfrm>
          <a:prstGeom prst="rect">
            <a:avLst/>
          </a:prstGeom>
        </p:spPr>
      </p:pic>
      <p:sp>
        <p:nvSpPr>
          <p:cNvPr id="5" name="矩形 5">
            <a:extLst>
              <a:ext uri="{FF2B5EF4-FFF2-40B4-BE49-F238E27FC236}">
                <a16:creationId xmlns:a16="http://schemas.microsoft.com/office/drawing/2014/main" id="{83AE9B2A-1520-41EA-B8BB-CF8352BFE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700" y="262593"/>
            <a:ext cx="701675" cy="701675"/>
          </a:xfrm>
          <a:prstGeom prst="rect">
            <a:avLst/>
          </a:prstGeom>
          <a:solidFill>
            <a:srgbClr val="F2A8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椭圆 7">
            <a:extLst>
              <a:ext uri="{FF2B5EF4-FFF2-40B4-BE49-F238E27FC236}">
                <a16:creationId xmlns:a16="http://schemas.microsoft.com/office/drawing/2014/main" id="{CE717B34-4E0A-4337-BC5B-1F4D675F32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688" y="273706"/>
            <a:ext cx="738187" cy="736600"/>
          </a:xfrm>
          <a:prstGeom prst="ellipse">
            <a:avLst/>
          </a:prstGeom>
          <a:solidFill>
            <a:srgbClr val="6BF2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" name="等腰三角形 8">
            <a:extLst>
              <a:ext uri="{FF2B5EF4-FFF2-40B4-BE49-F238E27FC236}">
                <a16:creationId xmlns:a16="http://schemas.microsoft.com/office/drawing/2014/main" id="{4FFF3B70-EE2F-44C8-B9BB-86ECFA3C2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7838" y="272118"/>
            <a:ext cx="792162" cy="682625"/>
          </a:xfrm>
          <a:prstGeom prst="triangle">
            <a:avLst>
              <a:gd name="adj" fmla="val 50000"/>
            </a:avLst>
          </a:prstGeom>
          <a:solidFill>
            <a:srgbClr val="FA97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矩形 1">
            <a:extLst>
              <a:ext uri="{FF2B5EF4-FFF2-40B4-BE49-F238E27FC236}">
                <a16:creationId xmlns:a16="http://schemas.microsoft.com/office/drawing/2014/main" id="{78F4DFA2-72DA-459D-810C-2A2685541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526" y="3300134"/>
            <a:ext cx="596339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主讲：芦志广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美工：胡</a:t>
            </a:r>
            <a:r>
              <a:rPr lang="zh-CN" altLang="en-US" sz="2400" b="1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钧耀  刘雄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资料收集：周渝晋 潘林越 赵哲萱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2020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年</a:t>
            </a:r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10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月</a:t>
            </a:r>
            <a:r>
              <a:rPr lang="en-US" altLang="zh-CN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26</a:t>
            </a:r>
            <a:r>
              <a:rPr lang="zh-CN" altLang="en-US" sz="2400" b="1" dirty="0">
                <a:solidFill>
                  <a:srgbClr val="F46970"/>
                </a:solidFill>
                <a:latin typeface="造字工房尚黑 G0v1 常规体" pitchFamily="50" charset="-122"/>
                <a:ea typeface="造字工房尚黑 G0v1 常规体" pitchFamily="50" charset="-122"/>
              </a:rPr>
              <a:t>日</a:t>
            </a:r>
            <a:endParaRPr lang="en-US" altLang="zh-CN" sz="2400" b="1" dirty="0">
              <a:solidFill>
                <a:srgbClr val="F46970"/>
              </a:solidFill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</p:spTree>
  </p:cSld>
  <p:clrMapOvr>
    <a:masterClrMapping/>
  </p:clrMapOvr>
  <p:transition spd="slow">
    <p:push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570</TotalTime>
  <Pages>0</Pages>
  <Words>595</Words>
  <Characters>0</Characters>
  <Application>Microsoft Office PowerPoint</Application>
  <DocSecurity>0</DocSecurity>
  <PresentationFormat>全屏显示(16:9)</PresentationFormat>
  <Lines>0</Lines>
  <Paragraphs>258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造字工房尚黑 G0v1 常规体</vt:lpstr>
      <vt:lpstr>宋体</vt:lpstr>
      <vt:lpstr>Arial</vt:lpstr>
      <vt:lpstr>等线</vt:lpstr>
      <vt:lpstr>Calibri</vt:lpstr>
      <vt:lpstr>宋刻本字体</vt:lpstr>
      <vt:lpstr>Office 主题​​</vt:lpstr>
      <vt:lpstr>组合逻辑电路的设计 小组展示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组合逻辑电路的设计 请老师同学批评指正！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heqing</dc:creator>
  <cp:keywords/>
  <dc:description/>
  <cp:lastModifiedBy>Hu Junyao</cp:lastModifiedBy>
  <cp:revision>64</cp:revision>
  <dcterms:created xsi:type="dcterms:W3CDTF">2014-07-22T07:42:00Z</dcterms:created>
  <dcterms:modified xsi:type="dcterms:W3CDTF">2020-10-25T08:56:59Z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